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67" r:id="rId4"/>
    <p:sldId id="269" r:id="rId5"/>
    <p:sldId id="270" r:id="rId6"/>
    <p:sldId id="257" r:id="rId7"/>
    <p:sldId id="271" r:id="rId8"/>
    <p:sldId id="272" r:id="rId9"/>
    <p:sldId id="273" r:id="rId10"/>
    <p:sldId id="275" r:id="rId11"/>
    <p:sldId id="274" r:id="rId12"/>
    <p:sldId id="276" r:id="rId13"/>
    <p:sldId id="258" r:id="rId14"/>
    <p:sldId id="277" r:id="rId15"/>
    <p:sldId id="278" r:id="rId16"/>
    <p:sldId id="279" r:id="rId17"/>
    <p:sldId id="280" r:id="rId18"/>
    <p:sldId id="281" r:id="rId19"/>
    <p:sldId id="282" r:id="rId20"/>
    <p:sldId id="283" r:id="rId21"/>
    <p:sldId id="29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2/9/2019</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gif"/><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1026" name="Picture 2" descr="Image result for what now?">
            <a:extLst>
              <a:ext uri="{FF2B5EF4-FFF2-40B4-BE49-F238E27FC236}">
                <a16:creationId xmlns:a16="http://schemas.microsoft.com/office/drawing/2014/main" id="{2878956B-BFB3-4154-A58D-56C29ED08B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070"/>
          <a:stretch/>
        </p:blipFill>
        <p:spPr bwMode="auto">
          <a:xfrm>
            <a:off x="20" y="2030"/>
            <a:ext cx="12191980" cy="685597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E90DEFBD-72F7-43C1-B474-621A7E391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81DC6897-6CA1-4883-8375-3936518D11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842824-B9DF-4BF3-8AEA-1301E4A3CC3F}"/>
              </a:ext>
            </a:extLst>
          </p:cNvPr>
          <p:cNvSpPr>
            <a:spLocks noGrp="1"/>
          </p:cNvSpPr>
          <p:nvPr>
            <p:ph type="ctrTitle"/>
          </p:nvPr>
        </p:nvSpPr>
        <p:spPr>
          <a:xfrm>
            <a:off x="1595269" y="1122363"/>
            <a:ext cx="9001462" cy="2387600"/>
          </a:xfrm>
        </p:spPr>
        <p:txBody>
          <a:bodyPr>
            <a:normAutofit/>
          </a:bodyPr>
          <a:lstStyle/>
          <a:p>
            <a:r>
              <a:rPr lang="en-US" dirty="0"/>
              <a:t>America’s Christian</a:t>
            </a:r>
            <a:br>
              <a:rPr lang="en-US" dirty="0"/>
            </a:br>
            <a:r>
              <a:rPr lang="en-US" dirty="0"/>
              <a:t>Heritage</a:t>
            </a:r>
          </a:p>
        </p:txBody>
      </p:sp>
      <p:sp>
        <p:nvSpPr>
          <p:cNvPr id="3" name="Subtitle 2">
            <a:extLst>
              <a:ext uri="{FF2B5EF4-FFF2-40B4-BE49-F238E27FC236}">
                <a16:creationId xmlns:a16="http://schemas.microsoft.com/office/drawing/2014/main" id="{24CD9847-C076-4481-8D20-F530A9C94E0A}"/>
              </a:ext>
            </a:extLst>
          </p:cNvPr>
          <p:cNvSpPr>
            <a:spLocks noGrp="1"/>
          </p:cNvSpPr>
          <p:nvPr>
            <p:ph type="subTitle" idx="1"/>
          </p:nvPr>
        </p:nvSpPr>
        <p:spPr>
          <a:xfrm>
            <a:off x="1595269" y="3602038"/>
            <a:ext cx="9001462" cy="1655762"/>
          </a:xfrm>
        </p:spPr>
        <p:txBody>
          <a:bodyPr>
            <a:normAutofit/>
          </a:bodyPr>
          <a:lstStyle/>
          <a:p>
            <a:r>
              <a:rPr lang="en-US" i="1" dirty="0">
                <a:solidFill>
                  <a:srgbClr val="FFFF00"/>
                </a:solidFill>
              </a:rPr>
              <a:t>Session IV</a:t>
            </a:r>
          </a:p>
          <a:p>
            <a:endParaRPr lang="en-US" dirty="0"/>
          </a:p>
        </p:txBody>
      </p:sp>
    </p:spTree>
    <p:extLst>
      <p:ext uri="{BB962C8B-B14F-4D97-AF65-F5344CB8AC3E}">
        <p14:creationId xmlns:p14="http://schemas.microsoft.com/office/powerpoint/2010/main" val="566973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3AF062-B488-4BFD-80CE-4CFB7EAEF16E}"/>
              </a:ext>
            </a:extLst>
          </p:cNvPr>
          <p:cNvSpPr>
            <a:spLocks noGrp="1"/>
          </p:cNvSpPr>
          <p:nvPr>
            <p:ph idx="1"/>
          </p:nvPr>
        </p:nvSpPr>
        <p:spPr>
          <a:xfrm>
            <a:off x="630315" y="488272"/>
            <a:ext cx="10637242" cy="6178858"/>
          </a:xfrm>
        </p:spPr>
        <p:txBody>
          <a:bodyPr>
            <a:normAutofit lnSpcReduction="10000"/>
          </a:bodyPr>
          <a:lstStyle/>
          <a:p>
            <a:pPr marL="0" indent="0" algn="ctr">
              <a:buNone/>
            </a:pPr>
            <a:r>
              <a:rPr lang="en-US" sz="2400" dirty="0">
                <a:effectLst/>
              </a:rPr>
              <a:t>“Unfortunately, so many people who share traditionalist viewpoints appear not to know a war is going on.  A conflict that will have profound implications on future generations.  By contrast, our opponents are highly motivated, well funded, deeply committed and armed to the teeth.  This fact becomes inescapable when one examines how issues of importance to the family are decided in government circles.</a:t>
            </a:r>
          </a:p>
          <a:p>
            <a:pPr marL="0" indent="0" algn="ctr">
              <a:buNone/>
            </a:pPr>
            <a:endParaRPr lang="en-US" sz="800" dirty="0">
              <a:effectLst/>
            </a:endParaRPr>
          </a:p>
          <a:p>
            <a:pPr marL="0" indent="0" algn="ctr">
              <a:buNone/>
            </a:pPr>
            <a:r>
              <a:rPr lang="en-US" sz="2400" dirty="0">
                <a:effectLst/>
              </a:rPr>
              <a:t>When hearings are being held in congress on issues of significance to the family, you can be sure the American Civil Liberties Union will be there.  Gay rights activists will be there, The National Abortion Rights Action League will be there… But where are our troops?  Well, they’re taking care of business back home in Texas, Indiana (or Tennessee).  Chances are they won’t even know the issues are being discussed unless some lonely crier spreads the word…</a:t>
            </a:r>
          </a:p>
          <a:p>
            <a:pPr marL="0" indent="0">
              <a:buNone/>
            </a:pPr>
            <a:endParaRPr lang="en-US" sz="2400" dirty="0">
              <a:effectLst/>
            </a:endParaRPr>
          </a:p>
          <a:p>
            <a:pPr marL="0" indent="0">
              <a:buNone/>
            </a:pPr>
            <a:endParaRPr lang="en-US" sz="2400" dirty="0">
              <a:effectLst/>
            </a:endParaRPr>
          </a:p>
          <a:p>
            <a:pPr marL="0" indent="0">
              <a:buNone/>
            </a:pPr>
            <a:endParaRPr lang="en-US" dirty="0"/>
          </a:p>
        </p:txBody>
      </p:sp>
    </p:spTree>
    <p:extLst>
      <p:ext uri="{BB962C8B-B14F-4D97-AF65-F5344CB8AC3E}">
        <p14:creationId xmlns:p14="http://schemas.microsoft.com/office/powerpoint/2010/main" val="184419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1410EA-332C-4159-9773-E35017C43664}"/>
              </a:ext>
            </a:extLst>
          </p:cNvPr>
          <p:cNvSpPr>
            <a:spLocks noGrp="1"/>
          </p:cNvSpPr>
          <p:nvPr>
            <p:ph idx="1"/>
          </p:nvPr>
        </p:nvSpPr>
        <p:spPr>
          <a:xfrm>
            <a:off x="488272" y="497149"/>
            <a:ext cx="5983549" cy="6081203"/>
          </a:xfrm>
        </p:spPr>
        <p:txBody>
          <a:bodyPr>
            <a:normAutofit/>
          </a:bodyPr>
          <a:lstStyle/>
          <a:p>
            <a:pPr marL="0" indent="0" algn="ctr">
              <a:buNone/>
            </a:pPr>
            <a:r>
              <a:rPr lang="en-US" sz="2400" dirty="0">
                <a:effectLst/>
              </a:rPr>
              <a:t>Let me ask you where you were in the mid 70’s when the national debate on parental consent for abortion was held.  Did you participate in it?  Did you know it was going on?  Did you come to Washington to defend your viewpoint?  Frankly, I didn’t, because I was like millions of people – like you. I was pre-occupied at home and thought someone else would look out for my interests in national policy.  They didn’t.  Without this representation, our rights are being stripped from us.”</a:t>
            </a:r>
          </a:p>
          <a:p>
            <a:pPr marL="0" indent="0">
              <a:buNone/>
            </a:pPr>
            <a:endParaRPr lang="en-US" dirty="0"/>
          </a:p>
        </p:txBody>
      </p:sp>
      <p:pic>
        <p:nvPicPr>
          <p:cNvPr id="6146" name="Picture 2" descr="Image result for Parental Consent for Abortion">
            <a:extLst>
              <a:ext uri="{FF2B5EF4-FFF2-40B4-BE49-F238E27FC236}">
                <a16:creationId xmlns:a16="http://schemas.microsoft.com/office/drawing/2014/main" id="{6994EF10-B2E5-4354-9DBF-5B3DCFE869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746" y="401899"/>
            <a:ext cx="3765982" cy="267384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Washington DC">
            <a:extLst>
              <a:ext uri="{FF2B5EF4-FFF2-40B4-BE49-F238E27FC236}">
                <a16:creationId xmlns:a16="http://schemas.microsoft.com/office/drawing/2014/main" id="{DEEB4E42-AAFC-4BF3-8104-5791375F3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745" y="3537750"/>
            <a:ext cx="3779135" cy="250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847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CAEFE7-A4BC-4FD1-A426-D4552C4D1020}"/>
              </a:ext>
            </a:extLst>
          </p:cNvPr>
          <p:cNvSpPr>
            <a:spLocks noGrp="1"/>
          </p:cNvSpPr>
          <p:nvPr>
            <p:ph idx="1"/>
          </p:nvPr>
        </p:nvSpPr>
        <p:spPr>
          <a:xfrm>
            <a:off x="674098" y="521563"/>
            <a:ext cx="6721001" cy="5814873"/>
          </a:xfrm>
        </p:spPr>
        <p:txBody>
          <a:bodyPr/>
          <a:lstStyle/>
          <a:p>
            <a:pPr marL="0" indent="0" algn="ctr">
              <a:buNone/>
            </a:pPr>
            <a:r>
              <a:rPr lang="en-US" sz="2400" dirty="0">
                <a:effectLst/>
              </a:rPr>
              <a:t>“I think of these silent defeats every time I hear ministers admonish their congregations to avoid public debates, to leave governmental decisions exclusively in the hands of our elected officials and to avoid unpleasant subjects in the church.  If Christians continue to do as these advisors suggest, we will yield the decision making process entirely to the other side by default.  We have as much right to influence the system as our philosophical opponents, and we must use the avenues guaranteed to us by the constitution.”</a:t>
            </a:r>
          </a:p>
          <a:p>
            <a:pPr marL="0" indent="0">
              <a:buNone/>
            </a:pPr>
            <a:endParaRPr lang="en-US" dirty="0"/>
          </a:p>
        </p:txBody>
      </p:sp>
      <p:pic>
        <p:nvPicPr>
          <p:cNvPr id="7172" name="Picture 4" descr="Image result for children at risk , Dobson">
            <a:extLst>
              <a:ext uri="{FF2B5EF4-FFF2-40B4-BE49-F238E27FC236}">
                <a16:creationId xmlns:a16="http://schemas.microsoft.com/office/drawing/2014/main" id="{E43DF476-CFE7-43C8-8015-001367A28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8163" y="766763"/>
            <a:ext cx="3359739" cy="5095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168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AAC29-4541-4064-A4B9-AF1ABC0AC8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9AA6C45-CADA-4F4A-9B21-0E16F74F36B4}"/>
              </a:ext>
            </a:extLst>
          </p:cNvPr>
          <p:cNvSpPr>
            <a:spLocks noGrp="1"/>
          </p:cNvSpPr>
          <p:nvPr>
            <p:ph idx="1"/>
          </p:nvPr>
        </p:nvSpPr>
        <p:spPr/>
        <p:txBody>
          <a:bodyPr/>
          <a:lstStyle/>
          <a:p>
            <a:endParaRPr lang="en-US"/>
          </a:p>
        </p:txBody>
      </p:sp>
      <p:pic>
        <p:nvPicPr>
          <p:cNvPr id="1026" name="Picture 2" descr="Image result for dirty blender">
            <a:extLst>
              <a:ext uri="{FF2B5EF4-FFF2-40B4-BE49-F238E27FC236}">
                <a16:creationId xmlns:a16="http://schemas.microsoft.com/office/drawing/2014/main" id="{BC2D0CD5-384D-4316-9B06-21A79263C8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080"/>
            <a:ext cx="12591089" cy="70719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8BE2E5-C1D1-41E9-81CD-BD2DDDB914BB}"/>
              </a:ext>
            </a:extLst>
          </p:cNvPr>
          <p:cNvSpPr txBox="1"/>
          <p:nvPr/>
        </p:nvSpPr>
        <p:spPr>
          <a:xfrm>
            <a:off x="3204680" y="6074620"/>
            <a:ext cx="6181725" cy="707886"/>
          </a:xfrm>
          <a:prstGeom prst="rect">
            <a:avLst/>
          </a:prstGeom>
          <a:noFill/>
        </p:spPr>
        <p:txBody>
          <a:bodyPr wrap="square" rtlCol="0">
            <a:spAutoFit/>
          </a:bodyPr>
          <a:lstStyle/>
          <a:p>
            <a:pPr algn="ctr"/>
            <a:r>
              <a:rPr lang="en-US" sz="4000" dirty="0">
                <a:solidFill>
                  <a:schemeClr val="bg1"/>
                </a:solidFill>
              </a:rPr>
              <a:t>Displacement Theory</a:t>
            </a:r>
          </a:p>
        </p:txBody>
      </p:sp>
    </p:spTree>
    <p:extLst>
      <p:ext uri="{BB962C8B-B14F-4D97-AF65-F5344CB8AC3E}">
        <p14:creationId xmlns:p14="http://schemas.microsoft.com/office/powerpoint/2010/main" val="993177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84EA4-B0BF-4896-8CBC-488981C59F41}"/>
              </a:ext>
            </a:extLst>
          </p:cNvPr>
          <p:cNvSpPr>
            <a:spLocks noGrp="1"/>
          </p:cNvSpPr>
          <p:nvPr>
            <p:ph type="title"/>
          </p:nvPr>
        </p:nvSpPr>
        <p:spPr>
          <a:xfrm>
            <a:off x="913793" y="238755"/>
            <a:ext cx="10353761" cy="1326321"/>
          </a:xfrm>
        </p:spPr>
        <p:txBody>
          <a:bodyPr/>
          <a:lstStyle/>
          <a:p>
            <a:r>
              <a:rPr lang="en-US" dirty="0"/>
              <a:t>What do we do from here?</a:t>
            </a:r>
          </a:p>
        </p:txBody>
      </p:sp>
      <p:sp>
        <p:nvSpPr>
          <p:cNvPr id="3" name="Content Placeholder 2">
            <a:extLst>
              <a:ext uri="{FF2B5EF4-FFF2-40B4-BE49-F238E27FC236}">
                <a16:creationId xmlns:a16="http://schemas.microsoft.com/office/drawing/2014/main" id="{F0AD989A-4016-4580-B014-79B6ED46D9AB}"/>
              </a:ext>
            </a:extLst>
          </p:cNvPr>
          <p:cNvSpPr>
            <a:spLocks noGrp="1"/>
          </p:cNvSpPr>
          <p:nvPr>
            <p:ph idx="1"/>
          </p:nvPr>
        </p:nvSpPr>
        <p:spPr/>
        <p:txBody>
          <a:bodyPr/>
          <a:lstStyle/>
          <a:p>
            <a:endParaRPr lang="en-US"/>
          </a:p>
        </p:txBody>
      </p:sp>
      <p:pic>
        <p:nvPicPr>
          <p:cNvPr id="8196" name="Picture 4" descr="Image result for Nehemiah">
            <a:extLst>
              <a:ext uri="{FF2B5EF4-FFF2-40B4-BE49-F238E27FC236}">
                <a16:creationId xmlns:a16="http://schemas.microsoft.com/office/drawing/2014/main" id="{CD7D0757-CCC7-48E2-8DD2-381B94A658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671"/>
          <a:stretch/>
        </p:blipFill>
        <p:spPr bwMode="auto">
          <a:xfrm>
            <a:off x="1533205" y="1701189"/>
            <a:ext cx="9114935" cy="4918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73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525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15F7F-D4ED-42DD-B155-87B2463555E0}"/>
              </a:ext>
            </a:extLst>
          </p:cNvPr>
          <p:cNvSpPr>
            <a:spLocks noGrp="1"/>
          </p:cNvSpPr>
          <p:nvPr>
            <p:ph type="title"/>
          </p:nvPr>
        </p:nvSpPr>
        <p:spPr/>
        <p:txBody>
          <a:bodyPr>
            <a:normAutofit/>
          </a:bodyPr>
          <a:lstStyle/>
          <a:p>
            <a:r>
              <a:rPr lang="en-US" sz="4800" dirty="0"/>
              <a:t>“Pray”</a:t>
            </a:r>
          </a:p>
        </p:txBody>
      </p:sp>
      <p:sp>
        <p:nvSpPr>
          <p:cNvPr id="3" name="Content Placeholder 2">
            <a:extLst>
              <a:ext uri="{FF2B5EF4-FFF2-40B4-BE49-F238E27FC236}">
                <a16:creationId xmlns:a16="http://schemas.microsoft.com/office/drawing/2014/main" id="{5630B598-5C3B-48FA-97CB-37C064E7F512}"/>
              </a:ext>
            </a:extLst>
          </p:cNvPr>
          <p:cNvSpPr>
            <a:spLocks noGrp="1"/>
          </p:cNvSpPr>
          <p:nvPr>
            <p:ph idx="1"/>
          </p:nvPr>
        </p:nvSpPr>
        <p:spPr>
          <a:xfrm>
            <a:off x="337351" y="2096064"/>
            <a:ext cx="11425562" cy="3695136"/>
          </a:xfrm>
        </p:spPr>
        <p:txBody>
          <a:bodyPr>
            <a:normAutofit/>
          </a:bodyPr>
          <a:lstStyle/>
          <a:p>
            <a:pPr marL="0" indent="0" algn="ctr">
              <a:buNone/>
            </a:pPr>
            <a:endParaRPr lang="en-US" sz="2400" dirty="0">
              <a:effectLst/>
            </a:endParaRPr>
          </a:p>
          <a:p>
            <a:pPr marL="0" indent="0" algn="ctr">
              <a:buNone/>
            </a:pPr>
            <a:r>
              <a:rPr lang="en-US" sz="2400" dirty="0">
                <a:effectLst/>
              </a:rPr>
              <a:t>“I urge, then, first of all, that petitions, prayers, intercession and thanksgiving be made for all people— </a:t>
            </a:r>
            <a:r>
              <a:rPr lang="en-US" sz="2400" dirty="0">
                <a:solidFill>
                  <a:srgbClr val="FFFF00"/>
                </a:solidFill>
                <a:effectLst/>
              </a:rPr>
              <a:t>for kings and all those in authority</a:t>
            </a:r>
            <a:r>
              <a:rPr lang="en-US" sz="2400" dirty="0">
                <a:effectLst/>
              </a:rPr>
              <a:t>…”</a:t>
            </a:r>
          </a:p>
          <a:p>
            <a:pPr marL="0" indent="0" algn="ctr">
              <a:buNone/>
            </a:pPr>
            <a:r>
              <a:rPr lang="en-US" sz="2400" dirty="0">
                <a:effectLst/>
              </a:rPr>
              <a:t>(2 Tim 1:1-2)</a:t>
            </a:r>
            <a:endParaRPr lang="en-US" sz="2400" dirty="0"/>
          </a:p>
        </p:txBody>
      </p:sp>
      <p:pic>
        <p:nvPicPr>
          <p:cNvPr id="9218" name="Picture 2" descr="Image result for Intercessors for America">
            <a:extLst>
              <a:ext uri="{FF2B5EF4-FFF2-40B4-BE49-F238E27FC236}">
                <a16:creationId xmlns:a16="http://schemas.microsoft.com/office/drawing/2014/main" id="{52E3FFC2-F60B-411B-B40F-6964904A57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8807" y="4967333"/>
            <a:ext cx="5962650" cy="1476375"/>
          </a:xfrm>
          <a:prstGeom prst="rect">
            <a:avLst/>
          </a:prstGeom>
          <a:solidFill>
            <a:schemeClr val="accent3">
              <a:lumMod val="20000"/>
              <a:lumOff val="80000"/>
            </a:schemeClr>
          </a:solidFill>
        </p:spPr>
      </p:pic>
    </p:spTree>
    <p:extLst>
      <p:ext uri="{BB962C8B-B14F-4D97-AF65-F5344CB8AC3E}">
        <p14:creationId xmlns:p14="http://schemas.microsoft.com/office/powerpoint/2010/main" val="171343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31502-2511-40B2-A8C5-1684CECCF1E6}"/>
              </a:ext>
            </a:extLst>
          </p:cNvPr>
          <p:cNvSpPr>
            <a:spLocks noGrp="1"/>
          </p:cNvSpPr>
          <p:nvPr>
            <p:ph type="title"/>
          </p:nvPr>
        </p:nvSpPr>
        <p:spPr/>
        <p:txBody>
          <a:bodyPr>
            <a:normAutofit/>
          </a:bodyPr>
          <a:lstStyle/>
          <a:p>
            <a:r>
              <a:rPr lang="en-US" sz="4800" dirty="0"/>
              <a:t>“Act”</a:t>
            </a:r>
          </a:p>
        </p:txBody>
      </p:sp>
      <p:sp>
        <p:nvSpPr>
          <p:cNvPr id="3" name="Content Placeholder 2">
            <a:extLst>
              <a:ext uri="{FF2B5EF4-FFF2-40B4-BE49-F238E27FC236}">
                <a16:creationId xmlns:a16="http://schemas.microsoft.com/office/drawing/2014/main" id="{5C6CD661-363B-49E7-A4EE-387A6A33501A}"/>
              </a:ext>
            </a:extLst>
          </p:cNvPr>
          <p:cNvSpPr>
            <a:spLocks noGrp="1"/>
          </p:cNvSpPr>
          <p:nvPr>
            <p:ph idx="1"/>
          </p:nvPr>
        </p:nvSpPr>
        <p:spPr>
          <a:xfrm>
            <a:off x="924444" y="1856367"/>
            <a:ext cx="10353762" cy="3695136"/>
          </a:xfrm>
        </p:spPr>
        <p:txBody>
          <a:bodyPr/>
          <a:lstStyle/>
          <a:p>
            <a:pPr marL="0" indent="0" algn="ctr">
              <a:buNone/>
            </a:pPr>
            <a:r>
              <a:rPr lang="en-US" sz="3200" dirty="0"/>
              <a:t>Know Our Story &amp; Our Documents</a:t>
            </a:r>
          </a:p>
          <a:p>
            <a:pPr marL="0" indent="0" algn="ctr">
              <a:buNone/>
            </a:pPr>
            <a:r>
              <a:rPr lang="en-US" sz="3200" dirty="0"/>
              <a:t>Seek Influence</a:t>
            </a:r>
          </a:p>
          <a:p>
            <a:pPr marL="0" indent="0" algn="ctr">
              <a:buNone/>
            </a:pPr>
            <a:r>
              <a:rPr lang="en-US" sz="3200" dirty="0"/>
              <a:t>Communicate with your Representatives</a:t>
            </a:r>
          </a:p>
          <a:p>
            <a:pPr marL="0" indent="0" algn="ctr">
              <a:buNone/>
            </a:pPr>
            <a:r>
              <a:rPr lang="en-US" sz="3200" dirty="0"/>
              <a:t>Vote</a:t>
            </a:r>
          </a:p>
          <a:p>
            <a:endParaRPr lang="en-US" sz="2800" dirty="0"/>
          </a:p>
          <a:p>
            <a:endParaRPr lang="en-US" dirty="0"/>
          </a:p>
        </p:txBody>
      </p:sp>
      <p:sp>
        <p:nvSpPr>
          <p:cNvPr id="5" name="TextBox 4">
            <a:extLst>
              <a:ext uri="{FF2B5EF4-FFF2-40B4-BE49-F238E27FC236}">
                <a16:creationId xmlns:a16="http://schemas.microsoft.com/office/drawing/2014/main" id="{E78E3A7B-B117-4F90-BB04-9F7B161B21C1}"/>
              </a:ext>
            </a:extLst>
          </p:cNvPr>
          <p:cNvSpPr txBox="1"/>
          <p:nvPr/>
        </p:nvSpPr>
        <p:spPr>
          <a:xfrm>
            <a:off x="523782" y="5078027"/>
            <a:ext cx="3480047" cy="1384995"/>
          </a:xfrm>
          <a:prstGeom prst="rect">
            <a:avLst/>
          </a:prstGeom>
          <a:noFill/>
        </p:spPr>
        <p:txBody>
          <a:bodyPr wrap="square" rtlCol="0">
            <a:spAutoFit/>
          </a:bodyPr>
          <a:lstStyle/>
          <a:p>
            <a:pPr algn="ctr"/>
            <a:r>
              <a:rPr lang="en-US" sz="2800" dirty="0">
                <a:solidFill>
                  <a:srgbClr val="FFFF00"/>
                </a:solidFill>
              </a:rPr>
              <a:t>Christian Coalition</a:t>
            </a:r>
          </a:p>
          <a:p>
            <a:pPr algn="ctr"/>
            <a:r>
              <a:rPr lang="en-US" sz="2800" dirty="0">
                <a:solidFill>
                  <a:srgbClr val="FFFF00"/>
                </a:solidFill>
              </a:rPr>
              <a:t>Eagle Forum</a:t>
            </a:r>
          </a:p>
          <a:p>
            <a:pPr algn="ctr"/>
            <a:r>
              <a:rPr lang="en-US" sz="2800" dirty="0">
                <a:solidFill>
                  <a:srgbClr val="FFFF00"/>
                </a:solidFill>
              </a:rPr>
              <a:t>Vote Values</a:t>
            </a:r>
          </a:p>
        </p:txBody>
      </p:sp>
      <p:sp>
        <p:nvSpPr>
          <p:cNvPr id="6" name="TextBox 5">
            <a:extLst>
              <a:ext uri="{FF2B5EF4-FFF2-40B4-BE49-F238E27FC236}">
                <a16:creationId xmlns:a16="http://schemas.microsoft.com/office/drawing/2014/main" id="{3564EEB1-C147-4436-A8AE-2CAAC6E76679}"/>
              </a:ext>
            </a:extLst>
          </p:cNvPr>
          <p:cNvSpPr txBox="1"/>
          <p:nvPr/>
        </p:nvSpPr>
        <p:spPr>
          <a:xfrm>
            <a:off x="7377345" y="5078026"/>
            <a:ext cx="4225770" cy="1384995"/>
          </a:xfrm>
          <a:prstGeom prst="rect">
            <a:avLst/>
          </a:prstGeom>
          <a:noFill/>
        </p:spPr>
        <p:txBody>
          <a:bodyPr wrap="square" rtlCol="0">
            <a:spAutoFit/>
          </a:bodyPr>
          <a:lstStyle/>
          <a:p>
            <a:pPr algn="ctr"/>
            <a:r>
              <a:rPr lang="en-US" sz="2800" dirty="0">
                <a:solidFill>
                  <a:srgbClr val="FFFF00"/>
                </a:solidFill>
              </a:rPr>
              <a:t>World Magazine</a:t>
            </a:r>
          </a:p>
          <a:p>
            <a:pPr algn="ctr"/>
            <a:r>
              <a:rPr lang="en-US" sz="2800" dirty="0">
                <a:solidFill>
                  <a:srgbClr val="FFFF00"/>
                </a:solidFill>
              </a:rPr>
              <a:t>Citizen Magazine</a:t>
            </a:r>
          </a:p>
          <a:p>
            <a:pPr algn="ctr"/>
            <a:r>
              <a:rPr lang="en-US" sz="2800" dirty="0">
                <a:solidFill>
                  <a:srgbClr val="FFFF00"/>
                </a:solidFill>
              </a:rPr>
              <a:t>American Family Journal</a:t>
            </a:r>
            <a:endParaRPr lang="en-US" sz="2400" dirty="0">
              <a:solidFill>
                <a:srgbClr val="FFFF00"/>
              </a:solidFill>
            </a:endParaRPr>
          </a:p>
        </p:txBody>
      </p:sp>
    </p:spTree>
    <p:extLst>
      <p:ext uri="{BB962C8B-B14F-4D97-AF65-F5344CB8AC3E}">
        <p14:creationId xmlns:p14="http://schemas.microsoft.com/office/powerpoint/2010/main" val="112624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83795-8351-47E7-9E75-F889E6E2E1A8}"/>
              </a:ext>
            </a:extLst>
          </p:cNvPr>
          <p:cNvSpPr>
            <a:spLocks noGrp="1"/>
          </p:cNvSpPr>
          <p:nvPr>
            <p:ph type="title"/>
          </p:nvPr>
        </p:nvSpPr>
        <p:spPr/>
        <p:txBody>
          <a:bodyPr/>
          <a:lstStyle/>
          <a:p>
            <a:r>
              <a:rPr lang="en-US" dirty="0"/>
              <a:t>Don’t lose hope</a:t>
            </a:r>
          </a:p>
        </p:txBody>
      </p:sp>
      <p:sp>
        <p:nvSpPr>
          <p:cNvPr id="3" name="Content Placeholder 2">
            <a:extLst>
              <a:ext uri="{FF2B5EF4-FFF2-40B4-BE49-F238E27FC236}">
                <a16:creationId xmlns:a16="http://schemas.microsoft.com/office/drawing/2014/main" id="{438904D9-6352-47A0-8930-347F92D6BAAF}"/>
              </a:ext>
            </a:extLst>
          </p:cNvPr>
          <p:cNvSpPr>
            <a:spLocks noGrp="1"/>
          </p:cNvSpPr>
          <p:nvPr>
            <p:ph idx="1"/>
          </p:nvPr>
        </p:nvSpPr>
        <p:spPr/>
        <p:txBody>
          <a:bodyPr/>
          <a:lstStyle/>
          <a:p>
            <a:r>
              <a:rPr lang="en-US" sz="2800" dirty="0"/>
              <a:t>2 Kings 22</a:t>
            </a:r>
          </a:p>
          <a:p>
            <a:r>
              <a:rPr lang="en-US" sz="2800" dirty="0"/>
              <a:t>It took decades to get here</a:t>
            </a:r>
          </a:p>
          <a:p>
            <a:r>
              <a:rPr lang="en-US" sz="2800" dirty="0"/>
              <a:t>We’re seeing some ‘wins’</a:t>
            </a:r>
          </a:p>
          <a:p>
            <a:endParaRPr lang="en-US" dirty="0"/>
          </a:p>
        </p:txBody>
      </p:sp>
    </p:spTree>
    <p:extLst>
      <p:ext uri="{BB962C8B-B14F-4D97-AF65-F5344CB8AC3E}">
        <p14:creationId xmlns:p14="http://schemas.microsoft.com/office/powerpoint/2010/main" val="3103383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DC83-A0F1-4495-B7E9-533B501DC1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FAFD65D-765F-4796-B4EF-8DA805B2FEB1}"/>
              </a:ext>
            </a:extLst>
          </p:cNvPr>
          <p:cNvSpPr>
            <a:spLocks noGrp="1"/>
          </p:cNvSpPr>
          <p:nvPr>
            <p:ph idx="1"/>
          </p:nvPr>
        </p:nvSpPr>
        <p:spPr/>
        <p:txBody>
          <a:bodyPr/>
          <a:lstStyle/>
          <a:p>
            <a:endParaRPr lang="en-US"/>
          </a:p>
        </p:txBody>
      </p:sp>
      <p:pic>
        <p:nvPicPr>
          <p:cNvPr id="10242" name="Picture 2" descr="Image result for Masterpiece Cake-shop">
            <a:extLst>
              <a:ext uri="{FF2B5EF4-FFF2-40B4-BE49-F238E27FC236}">
                <a16:creationId xmlns:a16="http://schemas.microsoft.com/office/drawing/2014/main" id="{ECFD6111-7C5E-4311-A4D8-BED0C970FB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Over-ruled">
            <a:extLst>
              <a:ext uri="{FF2B5EF4-FFF2-40B4-BE49-F238E27FC236}">
                <a16:creationId xmlns:a16="http://schemas.microsoft.com/office/drawing/2014/main" id="{A1F2704B-DB61-4257-BF86-015A3B80F4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812" y="2096064"/>
            <a:ext cx="8053391" cy="254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43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ipe(down)">
                                      <p:cBhvr>
                                        <p:cTn id="7" dur="580">
                                          <p:stCondLst>
                                            <p:cond delay="0"/>
                                          </p:stCondLst>
                                        </p:cTn>
                                        <p:tgtEl>
                                          <p:spTgt spid="10244"/>
                                        </p:tgtEl>
                                      </p:cBhvr>
                                    </p:animEffect>
                                    <p:anim calcmode="lin" valueType="num">
                                      <p:cBhvr>
                                        <p:cTn id="8" dur="1822" tmFilter="0,0; 0.14,0.36; 0.43,0.73; 0.71,0.91; 1.0,1.0">
                                          <p:stCondLst>
                                            <p:cond delay="0"/>
                                          </p:stCondLst>
                                        </p:cTn>
                                        <p:tgtEl>
                                          <p:spTgt spid="1024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4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4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4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44"/>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44"/>
                                        </p:tgtEl>
                                      </p:cBhvr>
                                      <p:to x="100000" y="60000"/>
                                    </p:animScale>
                                    <p:animScale>
                                      <p:cBhvr>
                                        <p:cTn id="14" dur="166" decel="50000">
                                          <p:stCondLst>
                                            <p:cond delay="676"/>
                                          </p:stCondLst>
                                        </p:cTn>
                                        <p:tgtEl>
                                          <p:spTgt spid="10244"/>
                                        </p:tgtEl>
                                      </p:cBhvr>
                                      <p:to x="100000" y="100000"/>
                                    </p:animScale>
                                    <p:animScale>
                                      <p:cBhvr>
                                        <p:cTn id="15" dur="26">
                                          <p:stCondLst>
                                            <p:cond delay="1312"/>
                                          </p:stCondLst>
                                        </p:cTn>
                                        <p:tgtEl>
                                          <p:spTgt spid="10244"/>
                                        </p:tgtEl>
                                      </p:cBhvr>
                                      <p:to x="100000" y="80000"/>
                                    </p:animScale>
                                    <p:animScale>
                                      <p:cBhvr>
                                        <p:cTn id="16" dur="166" decel="50000">
                                          <p:stCondLst>
                                            <p:cond delay="1338"/>
                                          </p:stCondLst>
                                        </p:cTn>
                                        <p:tgtEl>
                                          <p:spTgt spid="10244"/>
                                        </p:tgtEl>
                                      </p:cBhvr>
                                      <p:to x="100000" y="100000"/>
                                    </p:animScale>
                                    <p:animScale>
                                      <p:cBhvr>
                                        <p:cTn id="17" dur="26">
                                          <p:stCondLst>
                                            <p:cond delay="1642"/>
                                          </p:stCondLst>
                                        </p:cTn>
                                        <p:tgtEl>
                                          <p:spTgt spid="10244"/>
                                        </p:tgtEl>
                                      </p:cBhvr>
                                      <p:to x="100000" y="90000"/>
                                    </p:animScale>
                                    <p:animScale>
                                      <p:cBhvr>
                                        <p:cTn id="18" dur="166" decel="50000">
                                          <p:stCondLst>
                                            <p:cond delay="1668"/>
                                          </p:stCondLst>
                                        </p:cTn>
                                        <p:tgtEl>
                                          <p:spTgt spid="10244"/>
                                        </p:tgtEl>
                                      </p:cBhvr>
                                      <p:to x="100000" y="100000"/>
                                    </p:animScale>
                                    <p:animScale>
                                      <p:cBhvr>
                                        <p:cTn id="19" dur="26">
                                          <p:stCondLst>
                                            <p:cond delay="1808"/>
                                          </p:stCondLst>
                                        </p:cTn>
                                        <p:tgtEl>
                                          <p:spTgt spid="10244"/>
                                        </p:tgtEl>
                                      </p:cBhvr>
                                      <p:to x="100000" y="95000"/>
                                    </p:animScale>
                                    <p:animScale>
                                      <p:cBhvr>
                                        <p:cTn id="20" dur="166" decel="50000">
                                          <p:stCondLst>
                                            <p:cond delay="1834"/>
                                          </p:stCondLst>
                                        </p:cTn>
                                        <p:tgtEl>
                                          <p:spTgt spid="1024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E90DEFBD-72F7-43C1-B474-621A7E391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4" name="Rectangle 73">
            <a:extLst>
              <a:ext uri="{FF2B5EF4-FFF2-40B4-BE49-F238E27FC236}">
                <a16:creationId xmlns:a16="http://schemas.microsoft.com/office/drawing/2014/main" id="{81DC6897-6CA1-4883-8375-3936518D11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1269" name="Picture 2" descr="Image result for Back of dollar bill pyramid">
            <a:extLst>
              <a:ext uri="{FF2B5EF4-FFF2-40B4-BE49-F238E27FC236}">
                <a16:creationId xmlns:a16="http://schemas.microsoft.com/office/drawing/2014/main" id="{E88BDC10-D81D-41E1-93B8-8914264A4FE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5755"/>
          <a:stretch/>
        </p:blipFill>
        <p:spPr bwMode="auto">
          <a:xfrm>
            <a:off x="20" y="2030"/>
            <a:ext cx="12191980" cy="6855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534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345A7-4DA4-4EEE-AFF6-2E38FAF94BE1}"/>
              </a:ext>
            </a:extLst>
          </p:cNvPr>
          <p:cNvSpPr>
            <a:spLocks noGrp="1"/>
          </p:cNvSpPr>
          <p:nvPr>
            <p:ph type="title"/>
          </p:nvPr>
        </p:nvSpPr>
        <p:spPr/>
        <p:txBody>
          <a:bodyPr/>
          <a:lstStyle/>
          <a:p>
            <a:r>
              <a:rPr lang="en-US" dirty="0"/>
              <a:t>Not to dampen your mood further</a:t>
            </a:r>
          </a:p>
        </p:txBody>
      </p:sp>
      <p:sp>
        <p:nvSpPr>
          <p:cNvPr id="3" name="Content Placeholder 2">
            <a:extLst>
              <a:ext uri="{FF2B5EF4-FFF2-40B4-BE49-F238E27FC236}">
                <a16:creationId xmlns:a16="http://schemas.microsoft.com/office/drawing/2014/main" id="{26E74445-2DF8-494F-8FBE-36AA1C1D6351}"/>
              </a:ext>
            </a:extLst>
          </p:cNvPr>
          <p:cNvSpPr>
            <a:spLocks noGrp="1"/>
          </p:cNvSpPr>
          <p:nvPr>
            <p:ph idx="1"/>
          </p:nvPr>
        </p:nvSpPr>
        <p:spPr/>
        <p:txBody>
          <a:bodyPr>
            <a:normAutofit/>
          </a:bodyPr>
          <a:lstStyle/>
          <a:p>
            <a:pPr marL="0" indent="0" algn="ctr">
              <a:buNone/>
            </a:pPr>
            <a:endParaRPr lang="en-US" sz="4800" dirty="0"/>
          </a:p>
          <a:p>
            <a:pPr marL="0" indent="0" algn="ctr">
              <a:buNone/>
            </a:pPr>
            <a:r>
              <a:rPr lang="en-US" sz="4800" dirty="0"/>
              <a:t>But…</a:t>
            </a:r>
          </a:p>
        </p:txBody>
      </p:sp>
    </p:spTree>
    <p:extLst>
      <p:ext uri="{BB962C8B-B14F-4D97-AF65-F5344CB8AC3E}">
        <p14:creationId xmlns:p14="http://schemas.microsoft.com/office/powerpoint/2010/main" val="926110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017C0-42C4-4925-ACF0-961C990E7628}"/>
              </a:ext>
            </a:extLst>
          </p:cNvPr>
          <p:cNvSpPr>
            <a:spLocks noGrp="1"/>
          </p:cNvSpPr>
          <p:nvPr>
            <p:ph type="title"/>
          </p:nvPr>
        </p:nvSpPr>
        <p:spPr/>
        <p:txBody>
          <a:bodyPr/>
          <a:lstStyle/>
          <a:p>
            <a:r>
              <a:rPr lang="en-US" dirty="0"/>
              <a:t>Thank you for participating</a:t>
            </a:r>
          </a:p>
        </p:txBody>
      </p:sp>
      <p:sp>
        <p:nvSpPr>
          <p:cNvPr id="3" name="Content Placeholder 2">
            <a:extLst>
              <a:ext uri="{FF2B5EF4-FFF2-40B4-BE49-F238E27FC236}">
                <a16:creationId xmlns:a16="http://schemas.microsoft.com/office/drawing/2014/main" id="{8062E2A9-0021-4775-8756-A7D5EE1CC1B8}"/>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746205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e American Heritage">
            <a:extLst>
              <a:ext uri="{FF2B5EF4-FFF2-40B4-BE49-F238E27FC236}">
                <a16:creationId xmlns:a16="http://schemas.microsoft.com/office/drawing/2014/main" id="{592A07AE-4693-420B-B4F2-29312A0A9C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093" y="2581274"/>
            <a:ext cx="2413040" cy="34179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ediscovering God in America">
            <a:extLst>
              <a:ext uri="{FF2B5EF4-FFF2-40B4-BE49-F238E27FC236}">
                <a16:creationId xmlns:a16="http://schemas.microsoft.com/office/drawing/2014/main" id="{38E8A2DC-AE33-44F3-A272-6CDB460D86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1532" y="2601291"/>
            <a:ext cx="2563428" cy="34179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If You Can Keep It">
            <a:extLst>
              <a:ext uri="{FF2B5EF4-FFF2-40B4-BE49-F238E27FC236}">
                <a16:creationId xmlns:a16="http://schemas.microsoft.com/office/drawing/2014/main" id="{EC06F9FB-7443-49C6-99BE-0CF04A07E5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5359" y="2441770"/>
            <a:ext cx="2865822" cy="36969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A Free Peoples Suicide">
            <a:extLst>
              <a:ext uri="{FF2B5EF4-FFF2-40B4-BE49-F238E27FC236}">
                <a16:creationId xmlns:a16="http://schemas.microsoft.com/office/drawing/2014/main" id="{2FD50706-454E-4400-9147-A109D39066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1612" y="2621311"/>
            <a:ext cx="2254725" cy="33778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2A463A6-6AB9-4880-8870-AA27145C2008}"/>
              </a:ext>
            </a:extLst>
          </p:cNvPr>
          <p:cNvSpPr txBox="1"/>
          <p:nvPr/>
        </p:nvSpPr>
        <p:spPr>
          <a:xfrm>
            <a:off x="400050" y="6219825"/>
            <a:ext cx="1924050" cy="369332"/>
          </a:xfrm>
          <a:prstGeom prst="rect">
            <a:avLst/>
          </a:prstGeom>
          <a:noFill/>
        </p:spPr>
        <p:txBody>
          <a:bodyPr wrap="square" rtlCol="0">
            <a:spAutoFit/>
          </a:bodyPr>
          <a:lstStyle/>
          <a:p>
            <a:pPr algn="ctr"/>
            <a:r>
              <a:rPr lang="en-US" dirty="0"/>
              <a:t>David Barton</a:t>
            </a:r>
          </a:p>
        </p:txBody>
      </p:sp>
      <p:sp>
        <p:nvSpPr>
          <p:cNvPr id="9" name="TextBox 8">
            <a:extLst>
              <a:ext uri="{FF2B5EF4-FFF2-40B4-BE49-F238E27FC236}">
                <a16:creationId xmlns:a16="http://schemas.microsoft.com/office/drawing/2014/main" id="{020EE198-B002-47FC-AD4A-5D1EA569C53A}"/>
              </a:ext>
            </a:extLst>
          </p:cNvPr>
          <p:cNvSpPr txBox="1"/>
          <p:nvPr/>
        </p:nvSpPr>
        <p:spPr>
          <a:xfrm>
            <a:off x="3546175" y="6219825"/>
            <a:ext cx="1924050" cy="369332"/>
          </a:xfrm>
          <a:prstGeom prst="rect">
            <a:avLst/>
          </a:prstGeom>
          <a:noFill/>
        </p:spPr>
        <p:txBody>
          <a:bodyPr wrap="square" rtlCol="0">
            <a:spAutoFit/>
          </a:bodyPr>
          <a:lstStyle/>
          <a:p>
            <a:pPr algn="ctr"/>
            <a:r>
              <a:rPr lang="en-US" dirty="0"/>
              <a:t>Newt Gingrich</a:t>
            </a:r>
          </a:p>
        </p:txBody>
      </p:sp>
      <p:sp>
        <p:nvSpPr>
          <p:cNvPr id="10" name="TextBox 9">
            <a:extLst>
              <a:ext uri="{FF2B5EF4-FFF2-40B4-BE49-F238E27FC236}">
                <a16:creationId xmlns:a16="http://schemas.microsoft.com/office/drawing/2014/main" id="{F0CDC3E7-CEE7-4704-A7B3-0AA7DE3FA479}"/>
              </a:ext>
            </a:extLst>
          </p:cNvPr>
          <p:cNvSpPr txBox="1"/>
          <p:nvPr/>
        </p:nvSpPr>
        <p:spPr>
          <a:xfrm>
            <a:off x="6692300" y="6219825"/>
            <a:ext cx="1924050" cy="369332"/>
          </a:xfrm>
          <a:prstGeom prst="rect">
            <a:avLst/>
          </a:prstGeom>
          <a:noFill/>
        </p:spPr>
        <p:txBody>
          <a:bodyPr wrap="square" rtlCol="0">
            <a:spAutoFit/>
          </a:bodyPr>
          <a:lstStyle/>
          <a:p>
            <a:pPr algn="ctr"/>
            <a:r>
              <a:rPr lang="en-US" dirty="0"/>
              <a:t>Eric Metaxas</a:t>
            </a:r>
          </a:p>
        </p:txBody>
      </p:sp>
      <p:sp>
        <p:nvSpPr>
          <p:cNvPr id="11" name="TextBox 10">
            <a:extLst>
              <a:ext uri="{FF2B5EF4-FFF2-40B4-BE49-F238E27FC236}">
                <a16:creationId xmlns:a16="http://schemas.microsoft.com/office/drawing/2014/main" id="{6FEF774D-B191-480B-B55A-2B4DA83A6E71}"/>
              </a:ext>
            </a:extLst>
          </p:cNvPr>
          <p:cNvSpPr txBox="1"/>
          <p:nvPr/>
        </p:nvSpPr>
        <p:spPr>
          <a:xfrm>
            <a:off x="9626949" y="6219825"/>
            <a:ext cx="1924050" cy="369332"/>
          </a:xfrm>
          <a:prstGeom prst="rect">
            <a:avLst/>
          </a:prstGeom>
          <a:noFill/>
        </p:spPr>
        <p:txBody>
          <a:bodyPr wrap="square" rtlCol="0">
            <a:spAutoFit/>
          </a:bodyPr>
          <a:lstStyle/>
          <a:p>
            <a:pPr algn="ctr"/>
            <a:r>
              <a:rPr lang="en-US" dirty="0" err="1"/>
              <a:t>Os</a:t>
            </a:r>
            <a:r>
              <a:rPr lang="en-US" dirty="0"/>
              <a:t> Guinness</a:t>
            </a:r>
          </a:p>
        </p:txBody>
      </p:sp>
      <p:pic>
        <p:nvPicPr>
          <p:cNvPr id="3074" name="Picture 2" descr="Image result for democracy in america">
            <a:extLst>
              <a:ext uri="{FF2B5EF4-FFF2-40B4-BE49-F238E27FC236}">
                <a16:creationId xmlns:a16="http://schemas.microsoft.com/office/drawing/2014/main" id="{A77AA053-C5F6-4623-80BF-F4A097F754D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60717"/>
          <a:stretch/>
        </p:blipFill>
        <p:spPr bwMode="auto">
          <a:xfrm>
            <a:off x="1769343" y="129237"/>
            <a:ext cx="3553663" cy="20918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Americas God and Country">
            <a:extLst>
              <a:ext uri="{FF2B5EF4-FFF2-40B4-BE49-F238E27FC236}">
                <a16:creationId xmlns:a16="http://schemas.microsoft.com/office/drawing/2014/main" id="{85C625A9-05FB-4599-8FDB-A76E5AB9D12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65809"/>
          <a:stretch/>
        </p:blipFill>
        <p:spPr bwMode="auto">
          <a:xfrm>
            <a:off x="6057018" y="195031"/>
            <a:ext cx="3788049" cy="2026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73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1000"/>
                                        <p:tgtEl>
                                          <p:spTgt spid="1030"/>
                                        </p:tgtEl>
                                      </p:cBhvr>
                                    </p:animEffect>
                                    <p:anim calcmode="lin" valueType="num">
                                      <p:cBhvr>
                                        <p:cTn id="18" dur="1000" fill="hold"/>
                                        <p:tgtEl>
                                          <p:spTgt spid="1030"/>
                                        </p:tgtEl>
                                        <p:attrNameLst>
                                          <p:attrName>ppt_x</p:attrName>
                                        </p:attrNameLst>
                                      </p:cBhvr>
                                      <p:tavLst>
                                        <p:tav tm="0">
                                          <p:val>
                                            <p:strVal val="#ppt_x"/>
                                          </p:val>
                                        </p:tav>
                                        <p:tav tm="100000">
                                          <p:val>
                                            <p:strVal val="#ppt_x"/>
                                          </p:val>
                                        </p:tav>
                                      </p:tavLst>
                                    </p:anim>
                                    <p:anim calcmode="lin" valueType="num">
                                      <p:cBhvr>
                                        <p:cTn id="19" dur="1000" fill="hold"/>
                                        <p:tgtEl>
                                          <p:spTgt spid="10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1000"/>
                                        <p:tgtEl>
                                          <p:spTgt spid="1032"/>
                                        </p:tgtEl>
                                      </p:cBhvr>
                                    </p:animEffect>
                                    <p:anim calcmode="lin" valueType="num">
                                      <p:cBhvr>
                                        <p:cTn id="23" dur="1000" fill="hold"/>
                                        <p:tgtEl>
                                          <p:spTgt spid="1032"/>
                                        </p:tgtEl>
                                        <p:attrNameLst>
                                          <p:attrName>ppt_x</p:attrName>
                                        </p:attrNameLst>
                                      </p:cBhvr>
                                      <p:tavLst>
                                        <p:tav tm="0">
                                          <p:val>
                                            <p:strVal val="#ppt_x"/>
                                          </p:val>
                                        </p:tav>
                                        <p:tav tm="100000">
                                          <p:val>
                                            <p:strVal val="#ppt_x"/>
                                          </p:val>
                                        </p:tav>
                                      </p:tavLst>
                                    </p:anim>
                                    <p:anim calcmode="lin" valueType="num">
                                      <p:cBhvr>
                                        <p:cTn id="24" dur="1000" fill="hold"/>
                                        <p:tgtEl>
                                          <p:spTgt spid="103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3074"/>
                                        </p:tgtEl>
                                        <p:attrNameLst>
                                          <p:attrName>style.visibility</p:attrName>
                                        </p:attrNameLst>
                                      </p:cBhvr>
                                      <p:to>
                                        <p:strVal val="visible"/>
                                      </p:to>
                                    </p:set>
                                    <p:animEffect transition="in" filter="fade">
                                      <p:cBhvr>
                                        <p:cTn id="42" dur="1000"/>
                                        <p:tgtEl>
                                          <p:spTgt spid="3074"/>
                                        </p:tgtEl>
                                      </p:cBhvr>
                                    </p:animEffect>
                                    <p:anim calcmode="lin" valueType="num">
                                      <p:cBhvr>
                                        <p:cTn id="43" dur="1000" fill="hold"/>
                                        <p:tgtEl>
                                          <p:spTgt spid="3074"/>
                                        </p:tgtEl>
                                        <p:attrNameLst>
                                          <p:attrName>ppt_x</p:attrName>
                                        </p:attrNameLst>
                                      </p:cBhvr>
                                      <p:tavLst>
                                        <p:tav tm="0">
                                          <p:val>
                                            <p:strVal val="#ppt_x"/>
                                          </p:val>
                                        </p:tav>
                                        <p:tav tm="100000">
                                          <p:val>
                                            <p:strVal val="#ppt_x"/>
                                          </p:val>
                                        </p:tav>
                                      </p:tavLst>
                                    </p:anim>
                                    <p:anim calcmode="lin" valueType="num">
                                      <p:cBhvr>
                                        <p:cTn id="44" dur="1000" fill="hold"/>
                                        <p:tgtEl>
                                          <p:spTgt spid="307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3076"/>
                                        </p:tgtEl>
                                        <p:attrNameLst>
                                          <p:attrName>style.visibility</p:attrName>
                                        </p:attrNameLst>
                                      </p:cBhvr>
                                      <p:to>
                                        <p:strVal val="visible"/>
                                      </p:to>
                                    </p:set>
                                    <p:animEffect transition="in" filter="fade">
                                      <p:cBhvr>
                                        <p:cTn id="52" dur="1000"/>
                                        <p:tgtEl>
                                          <p:spTgt spid="3076"/>
                                        </p:tgtEl>
                                      </p:cBhvr>
                                    </p:animEffect>
                                    <p:anim calcmode="lin" valueType="num">
                                      <p:cBhvr>
                                        <p:cTn id="53" dur="1000" fill="hold"/>
                                        <p:tgtEl>
                                          <p:spTgt spid="3076"/>
                                        </p:tgtEl>
                                        <p:attrNameLst>
                                          <p:attrName>ppt_x</p:attrName>
                                        </p:attrNameLst>
                                      </p:cBhvr>
                                      <p:tavLst>
                                        <p:tav tm="0">
                                          <p:val>
                                            <p:strVal val="#ppt_x"/>
                                          </p:val>
                                        </p:tav>
                                        <p:tav tm="100000">
                                          <p:val>
                                            <p:strVal val="#ppt_x"/>
                                          </p:val>
                                        </p:tav>
                                      </p:tavLst>
                                    </p:anim>
                                    <p:anim calcmode="lin" valueType="num">
                                      <p:cBhvr>
                                        <p:cTn id="54"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t>Jane Doe vs Santa Fe Independent School District</a:t>
            </a:r>
            <a:br>
              <a:rPr lang="en-US" sz="4000" dirty="0"/>
            </a:br>
            <a:r>
              <a:rPr lang="en-US" sz="4000" dirty="0"/>
              <a:t>(2000)</a:t>
            </a:r>
          </a:p>
        </p:txBody>
      </p:sp>
      <p:sp>
        <p:nvSpPr>
          <p:cNvPr id="3" name="Content Placeholder 2"/>
          <p:cNvSpPr>
            <a:spLocks noGrp="1"/>
          </p:cNvSpPr>
          <p:nvPr>
            <p:ph idx="1"/>
          </p:nvPr>
        </p:nvSpPr>
        <p:spPr/>
        <p:txBody>
          <a:bodyPr/>
          <a:lstStyle/>
          <a:p>
            <a:endParaRPr lang="en-US" dirty="0"/>
          </a:p>
        </p:txBody>
      </p:sp>
      <p:pic>
        <p:nvPicPr>
          <p:cNvPr id="5122"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5251" y="2226317"/>
            <a:ext cx="5981700" cy="448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467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6C5D09-BC8D-4BFD-B21D-6ABC06E196C0}"/>
              </a:ext>
            </a:extLst>
          </p:cNvPr>
          <p:cNvSpPr>
            <a:spLocks noGrp="1"/>
          </p:cNvSpPr>
          <p:nvPr>
            <p:ph idx="1"/>
          </p:nvPr>
        </p:nvSpPr>
        <p:spPr>
          <a:xfrm>
            <a:off x="1055837" y="914400"/>
            <a:ext cx="10353762" cy="4607511"/>
          </a:xfrm>
        </p:spPr>
        <p:txBody>
          <a:bodyPr/>
          <a:lstStyle/>
          <a:p>
            <a:pPr marL="0" indent="0" algn="ctr">
              <a:buNone/>
            </a:pPr>
            <a:r>
              <a:rPr lang="en-US" sz="2400" dirty="0">
                <a:effectLst/>
              </a:rPr>
              <a:t>“The court will allow that prayer to be a typical nondenominational prayer, which can refer to God or the Almighty or that sort of thing…  The prayer must not refer to… Jesus or anyone else.  And make no mistake, the court is going to have a United States Marshall in attendance at the graduation.  If any student offends this Court, that student will be summarily arrested and will face up to six months incarceration in the Galveston County Jail for contempt of Court…  </a:t>
            </a:r>
          </a:p>
          <a:p>
            <a:pPr marL="0" indent="0" algn="ctr">
              <a:buNone/>
            </a:pPr>
            <a:r>
              <a:rPr lang="en-US" sz="2400" dirty="0">
                <a:solidFill>
                  <a:srgbClr val="FFFF00"/>
                </a:solidFill>
                <a:effectLst/>
              </a:rPr>
              <a:t>Anybody who violates these orders is going to wish that he or she had died as a child when this Court gets through with them</a:t>
            </a:r>
            <a:r>
              <a:rPr lang="en-US" sz="2400" dirty="0">
                <a:effectLst/>
              </a:rPr>
              <a:t>.”</a:t>
            </a:r>
          </a:p>
          <a:p>
            <a:pPr marL="0" indent="0">
              <a:buNone/>
            </a:pPr>
            <a:endParaRPr lang="en-US" dirty="0"/>
          </a:p>
        </p:txBody>
      </p:sp>
      <p:sp>
        <p:nvSpPr>
          <p:cNvPr id="4" name="TextBox 3">
            <a:extLst>
              <a:ext uri="{FF2B5EF4-FFF2-40B4-BE49-F238E27FC236}">
                <a16:creationId xmlns:a16="http://schemas.microsoft.com/office/drawing/2014/main" id="{D7CFDC98-D75F-4F34-B274-39C1AF40B59B}"/>
              </a:ext>
            </a:extLst>
          </p:cNvPr>
          <p:cNvSpPr txBox="1"/>
          <p:nvPr/>
        </p:nvSpPr>
        <p:spPr>
          <a:xfrm>
            <a:off x="1753934" y="5521911"/>
            <a:ext cx="8939812" cy="1200329"/>
          </a:xfrm>
          <a:prstGeom prst="rect">
            <a:avLst/>
          </a:prstGeom>
          <a:noFill/>
        </p:spPr>
        <p:txBody>
          <a:bodyPr wrap="square" rtlCol="0">
            <a:spAutoFit/>
          </a:bodyPr>
          <a:lstStyle/>
          <a:p>
            <a:pPr algn="ctr"/>
            <a:r>
              <a:rPr lang="en-US" sz="2400" dirty="0"/>
              <a:t>The US Supreme Court would subsequently rule that student led prayer at school football games was in fact unconstitutional</a:t>
            </a:r>
          </a:p>
          <a:p>
            <a:pPr algn="ctr"/>
            <a:r>
              <a:rPr lang="en-US" sz="2400" dirty="0"/>
              <a:t>(6/3 decision)</a:t>
            </a:r>
          </a:p>
        </p:txBody>
      </p:sp>
    </p:spTree>
    <p:extLst>
      <p:ext uri="{BB962C8B-B14F-4D97-AF65-F5344CB8AC3E}">
        <p14:creationId xmlns:p14="http://schemas.microsoft.com/office/powerpoint/2010/main" val="367870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1000"/>
                                        <p:tgtEl>
                                          <p:spTgt spid="4">
                                            <p:txEl>
                                              <p:pRg st="1" end="1"/>
                                            </p:txEl>
                                          </p:spTgt>
                                        </p:tgtEl>
                                      </p:cBhvr>
                                    </p:animEffect>
                                    <p:anim calcmode="lin" valueType="num">
                                      <p:cBhvr>
                                        <p:cTn id="1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A96-9695-434A-A7B7-80E216C7132A}"/>
              </a:ext>
            </a:extLst>
          </p:cNvPr>
          <p:cNvSpPr>
            <a:spLocks noGrp="1"/>
          </p:cNvSpPr>
          <p:nvPr>
            <p:ph type="title"/>
          </p:nvPr>
        </p:nvSpPr>
        <p:spPr/>
        <p:txBody>
          <a:bodyPr/>
          <a:lstStyle/>
          <a:p>
            <a:r>
              <a:rPr lang="en-US" dirty="0"/>
              <a:t>Required Reading in California </a:t>
            </a:r>
            <a:br>
              <a:rPr lang="en-US" dirty="0"/>
            </a:br>
            <a:r>
              <a:rPr lang="en-US" dirty="0"/>
              <a:t>Elementary Schools</a:t>
            </a:r>
          </a:p>
        </p:txBody>
      </p:sp>
      <p:sp>
        <p:nvSpPr>
          <p:cNvPr id="3" name="Content Placeholder 2">
            <a:extLst>
              <a:ext uri="{FF2B5EF4-FFF2-40B4-BE49-F238E27FC236}">
                <a16:creationId xmlns:a16="http://schemas.microsoft.com/office/drawing/2014/main" id="{719B4914-790C-4D40-89E5-5951C165CFCF}"/>
              </a:ext>
            </a:extLst>
          </p:cNvPr>
          <p:cNvSpPr>
            <a:spLocks noGrp="1"/>
          </p:cNvSpPr>
          <p:nvPr>
            <p:ph idx="1"/>
          </p:nvPr>
        </p:nvSpPr>
        <p:spPr/>
        <p:txBody>
          <a:bodyPr/>
          <a:lstStyle/>
          <a:p>
            <a:endParaRPr lang="en-US"/>
          </a:p>
        </p:txBody>
      </p:sp>
      <p:pic>
        <p:nvPicPr>
          <p:cNvPr id="2050" name="Picture 2" descr="Image result for heather has two mommies quotes">
            <a:extLst>
              <a:ext uri="{FF2B5EF4-FFF2-40B4-BE49-F238E27FC236}">
                <a16:creationId xmlns:a16="http://schemas.microsoft.com/office/drawing/2014/main" id="{87257318-1C8B-4870-BAB1-36F8E40E0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3776" y="2295290"/>
            <a:ext cx="3400673" cy="43524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addyâs Roommate cover.jpg">
            <a:extLst>
              <a:ext uri="{FF2B5EF4-FFF2-40B4-BE49-F238E27FC236}">
                <a16:creationId xmlns:a16="http://schemas.microsoft.com/office/drawing/2014/main" id="{56DA29FD-F1E4-4122-9AB0-8CE06A629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742" y="2295290"/>
            <a:ext cx="3387108" cy="435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28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2000"/>
                                        <p:tgtEl>
                                          <p:spTgt spid="2050"/>
                                        </p:tgtEl>
                                      </p:cBhvr>
                                    </p:animEffect>
                                  </p:childTnLst>
                                </p:cTn>
                              </p:par>
                              <p:par>
                                <p:cTn id="8" presetID="14" presetClass="entr" presetSubtype="1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randombar(horizontal)">
                                      <p:cBhvr>
                                        <p:cTn id="10"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4CF3D-69AD-407E-A271-D76886A8ED3D}"/>
              </a:ext>
            </a:extLst>
          </p:cNvPr>
          <p:cNvSpPr>
            <a:spLocks noGrp="1"/>
          </p:cNvSpPr>
          <p:nvPr>
            <p:ph type="title"/>
          </p:nvPr>
        </p:nvSpPr>
        <p:spPr>
          <a:xfrm>
            <a:off x="913795" y="104776"/>
            <a:ext cx="10353761" cy="1831146"/>
          </a:xfrm>
        </p:spPr>
        <p:txBody>
          <a:bodyPr/>
          <a:lstStyle/>
          <a:p>
            <a:r>
              <a:rPr lang="en-US" dirty="0"/>
              <a:t>Masterpiece Cakeshop   vs </a:t>
            </a:r>
            <a:br>
              <a:rPr lang="en-US" dirty="0"/>
            </a:br>
            <a:r>
              <a:rPr lang="en-US" dirty="0"/>
              <a:t>Colorado civil rights commission</a:t>
            </a:r>
            <a:br>
              <a:rPr lang="en-US" dirty="0"/>
            </a:br>
            <a:r>
              <a:rPr lang="en-US" dirty="0"/>
              <a:t>(2018)</a:t>
            </a:r>
          </a:p>
        </p:txBody>
      </p:sp>
      <p:sp>
        <p:nvSpPr>
          <p:cNvPr id="3" name="Content Placeholder 2">
            <a:extLst>
              <a:ext uri="{FF2B5EF4-FFF2-40B4-BE49-F238E27FC236}">
                <a16:creationId xmlns:a16="http://schemas.microsoft.com/office/drawing/2014/main" id="{48916D8E-2832-4E74-B7E4-7C221ACEA616}"/>
              </a:ext>
            </a:extLst>
          </p:cNvPr>
          <p:cNvSpPr>
            <a:spLocks noGrp="1"/>
          </p:cNvSpPr>
          <p:nvPr>
            <p:ph idx="1"/>
          </p:nvPr>
        </p:nvSpPr>
        <p:spPr/>
        <p:txBody>
          <a:bodyPr/>
          <a:lstStyle/>
          <a:p>
            <a:endParaRPr lang="en-US" dirty="0"/>
          </a:p>
        </p:txBody>
      </p:sp>
      <p:pic>
        <p:nvPicPr>
          <p:cNvPr id="1026" name="Picture 2" descr="Image result for masterpiece cakeshop">
            <a:extLst>
              <a:ext uri="{FF2B5EF4-FFF2-40B4-BE49-F238E27FC236}">
                <a16:creationId xmlns:a16="http://schemas.microsoft.com/office/drawing/2014/main" id="{181CABA1-6C34-4F45-9E8B-C6E3F702D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9452" y="2334187"/>
            <a:ext cx="5652523" cy="37683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asterpiece cakeshop">
            <a:extLst>
              <a:ext uri="{FF2B5EF4-FFF2-40B4-BE49-F238E27FC236}">
                <a16:creationId xmlns:a16="http://schemas.microsoft.com/office/drawing/2014/main" id="{B6FD23B9-6520-4862-8383-173671997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77" y="2334188"/>
            <a:ext cx="5553355" cy="376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547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84D8-4925-43DC-9054-2BBE82CC2599}"/>
              </a:ext>
            </a:extLst>
          </p:cNvPr>
          <p:cNvSpPr>
            <a:spLocks noGrp="1"/>
          </p:cNvSpPr>
          <p:nvPr>
            <p:ph type="title"/>
          </p:nvPr>
        </p:nvSpPr>
        <p:spPr>
          <a:xfrm>
            <a:off x="913796" y="334786"/>
            <a:ext cx="10353761" cy="1326321"/>
          </a:xfrm>
        </p:spPr>
        <p:txBody>
          <a:bodyPr/>
          <a:lstStyle/>
          <a:p>
            <a:r>
              <a:rPr lang="en-US" dirty="0"/>
              <a:t>How did we get here?</a:t>
            </a:r>
          </a:p>
        </p:txBody>
      </p:sp>
      <p:sp>
        <p:nvSpPr>
          <p:cNvPr id="3" name="Content Placeholder 2">
            <a:extLst>
              <a:ext uri="{FF2B5EF4-FFF2-40B4-BE49-F238E27FC236}">
                <a16:creationId xmlns:a16="http://schemas.microsoft.com/office/drawing/2014/main" id="{CDD83D42-F3B9-4EA9-8267-9B81D54B1EA4}"/>
              </a:ext>
            </a:extLst>
          </p:cNvPr>
          <p:cNvSpPr>
            <a:spLocks noGrp="1"/>
          </p:cNvSpPr>
          <p:nvPr>
            <p:ph idx="1"/>
          </p:nvPr>
        </p:nvSpPr>
        <p:spPr/>
        <p:txBody>
          <a:bodyPr/>
          <a:lstStyle/>
          <a:p>
            <a:endParaRPr lang="en-US"/>
          </a:p>
        </p:txBody>
      </p:sp>
      <p:pic>
        <p:nvPicPr>
          <p:cNvPr id="3074" name="Picture 2" descr="Image result for how did we get here">
            <a:extLst>
              <a:ext uri="{FF2B5EF4-FFF2-40B4-BE49-F238E27FC236}">
                <a16:creationId xmlns:a16="http://schemas.microsoft.com/office/drawing/2014/main" id="{EE351075-125F-4E07-AC95-E7718DAB9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0158" y="1806093"/>
            <a:ext cx="8561033" cy="467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812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3B09F2-24B9-44BA-98A1-F223E4DF13DF}"/>
              </a:ext>
            </a:extLst>
          </p:cNvPr>
          <p:cNvSpPr>
            <a:spLocks noGrp="1"/>
          </p:cNvSpPr>
          <p:nvPr>
            <p:ph type="title"/>
          </p:nvPr>
        </p:nvSpPr>
        <p:spPr>
          <a:xfrm>
            <a:off x="547457" y="286280"/>
            <a:ext cx="11097086" cy="1326321"/>
          </a:xfrm>
        </p:spPr>
        <p:txBody>
          <a:bodyPr>
            <a:normAutofit/>
          </a:bodyPr>
          <a:lstStyle/>
          <a:p>
            <a:r>
              <a:rPr lang="en-US" dirty="0"/>
              <a:t>We (believers) have a </a:t>
            </a:r>
            <a:r>
              <a:rPr lang="en-US" dirty="0">
                <a:solidFill>
                  <a:srgbClr val="FFFF00"/>
                </a:solidFill>
              </a:rPr>
              <a:t>highly diminished </a:t>
            </a:r>
            <a:r>
              <a:rPr lang="en-US" dirty="0"/>
              <a:t>voice in key areas of influence</a:t>
            </a:r>
          </a:p>
        </p:txBody>
      </p:sp>
      <p:sp>
        <p:nvSpPr>
          <p:cNvPr id="3" name="Content Placeholder 2">
            <a:extLst>
              <a:ext uri="{FF2B5EF4-FFF2-40B4-BE49-F238E27FC236}">
                <a16:creationId xmlns:a16="http://schemas.microsoft.com/office/drawing/2014/main" id="{B4D26297-B61B-4EE9-AAC7-7E2F5713037A}"/>
              </a:ext>
            </a:extLst>
          </p:cNvPr>
          <p:cNvSpPr>
            <a:spLocks noGrp="1"/>
          </p:cNvSpPr>
          <p:nvPr>
            <p:ph idx="1"/>
          </p:nvPr>
        </p:nvSpPr>
        <p:spPr>
          <a:xfrm>
            <a:off x="547457" y="1664851"/>
            <a:ext cx="11182350" cy="3695136"/>
          </a:xfrm>
        </p:spPr>
        <p:txBody>
          <a:bodyPr>
            <a:normAutofit/>
          </a:bodyPr>
          <a:lstStyle/>
          <a:p>
            <a:pPr lvl="1"/>
            <a:r>
              <a:rPr lang="en-US" sz="2800" dirty="0">
                <a:effectLst/>
              </a:rPr>
              <a:t>Anti religious sentiment at various government levels</a:t>
            </a:r>
          </a:p>
          <a:p>
            <a:pPr lvl="1"/>
            <a:r>
              <a:rPr lang="en-US" sz="2800" dirty="0">
                <a:effectLst/>
              </a:rPr>
              <a:t>Anti religious sentiment in our school systems</a:t>
            </a:r>
          </a:p>
          <a:p>
            <a:pPr lvl="1"/>
            <a:r>
              <a:rPr lang="en-US" sz="2800" dirty="0">
                <a:effectLst/>
              </a:rPr>
              <a:t>Anti religious sentiment conveyed through much of the media</a:t>
            </a:r>
          </a:p>
          <a:p>
            <a:pPr lvl="1"/>
            <a:r>
              <a:rPr lang="en-US" sz="2800" dirty="0">
                <a:effectLst/>
              </a:rPr>
              <a:t>Court rulings that are antagonistic towards people of faith</a:t>
            </a:r>
          </a:p>
          <a:p>
            <a:pPr lvl="1"/>
            <a:r>
              <a:rPr lang="en-US" sz="2800" dirty="0">
                <a:effectLst/>
              </a:rPr>
              <a:t>Re-interpreting of the first amendment</a:t>
            </a:r>
          </a:p>
        </p:txBody>
      </p:sp>
      <p:pic>
        <p:nvPicPr>
          <p:cNvPr id="4098" name="Picture 2" descr="Image result for symptoms">
            <a:extLst>
              <a:ext uri="{FF2B5EF4-FFF2-40B4-BE49-F238E27FC236}">
                <a16:creationId xmlns:a16="http://schemas.microsoft.com/office/drawing/2014/main" id="{D065188B-EECD-49FD-8F0D-3D24A58E3F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156"/>
          <a:stretch/>
        </p:blipFill>
        <p:spPr bwMode="auto">
          <a:xfrm>
            <a:off x="4066412" y="4879296"/>
            <a:ext cx="3367087" cy="1823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68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80">
                                          <p:stCondLst>
                                            <p:cond delay="0"/>
                                          </p:stCondLst>
                                        </p:cTn>
                                        <p:tgtEl>
                                          <p:spTgt spid="4098"/>
                                        </p:tgtEl>
                                      </p:cBhvr>
                                    </p:animEffect>
                                    <p:anim calcmode="lin" valueType="num">
                                      <p:cBhvr>
                                        <p:cTn id="8"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8"/>
                                        </p:tgtEl>
                                      </p:cBhvr>
                                      <p:to x="100000" y="60000"/>
                                    </p:animScale>
                                    <p:animScale>
                                      <p:cBhvr>
                                        <p:cTn id="14" dur="166" decel="50000">
                                          <p:stCondLst>
                                            <p:cond delay="676"/>
                                          </p:stCondLst>
                                        </p:cTn>
                                        <p:tgtEl>
                                          <p:spTgt spid="4098"/>
                                        </p:tgtEl>
                                      </p:cBhvr>
                                      <p:to x="100000" y="100000"/>
                                    </p:animScale>
                                    <p:animScale>
                                      <p:cBhvr>
                                        <p:cTn id="15" dur="26">
                                          <p:stCondLst>
                                            <p:cond delay="1312"/>
                                          </p:stCondLst>
                                        </p:cTn>
                                        <p:tgtEl>
                                          <p:spTgt spid="4098"/>
                                        </p:tgtEl>
                                      </p:cBhvr>
                                      <p:to x="100000" y="80000"/>
                                    </p:animScale>
                                    <p:animScale>
                                      <p:cBhvr>
                                        <p:cTn id="16" dur="166" decel="50000">
                                          <p:stCondLst>
                                            <p:cond delay="1338"/>
                                          </p:stCondLst>
                                        </p:cTn>
                                        <p:tgtEl>
                                          <p:spTgt spid="4098"/>
                                        </p:tgtEl>
                                      </p:cBhvr>
                                      <p:to x="100000" y="100000"/>
                                    </p:animScale>
                                    <p:animScale>
                                      <p:cBhvr>
                                        <p:cTn id="17" dur="26">
                                          <p:stCondLst>
                                            <p:cond delay="1642"/>
                                          </p:stCondLst>
                                        </p:cTn>
                                        <p:tgtEl>
                                          <p:spTgt spid="4098"/>
                                        </p:tgtEl>
                                      </p:cBhvr>
                                      <p:to x="100000" y="90000"/>
                                    </p:animScale>
                                    <p:animScale>
                                      <p:cBhvr>
                                        <p:cTn id="18" dur="166" decel="50000">
                                          <p:stCondLst>
                                            <p:cond delay="1668"/>
                                          </p:stCondLst>
                                        </p:cTn>
                                        <p:tgtEl>
                                          <p:spTgt spid="4098"/>
                                        </p:tgtEl>
                                      </p:cBhvr>
                                      <p:to x="100000" y="100000"/>
                                    </p:animScale>
                                    <p:animScale>
                                      <p:cBhvr>
                                        <p:cTn id="19" dur="26">
                                          <p:stCondLst>
                                            <p:cond delay="1808"/>
                                          </p:stCondLst>
                                        </p:cTn>
                                        <p:tgtEl>
                                          <p:spTgt spid="4098"/>
                                        </p:tgtEl>
                                      </p:cBhvr>
                                      <p:to x="100000" y="95000"/>
                                    </p:animScale>
                                    <p:animScale>
                                      <p:cBhvr>
                                        <p:cTn id="20" dur="166" decel="50000">
                                          <p:stCondLst>
                                            <p:cond delay="1834"/>
                                          </p:stCondLst>
                                        </p:cTn>
                                        <p:tgtEl>
                                          <p:spTgt spid="409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875196-8E0B-40B5-B0CD-51AF3AAD48F1}"/>
              </a:ext>
            </a:extLst>
          </p:cNvPr>
          <p:cNvSpPr>
            <a:spLocks noGrp="1"/>
          </p:cNvSpPr>
          <p:nvPr>
            <p:ph idx="1"/>
          </p:nvPr>
        </p:nvSpPr>
        <p:spPr>
          <a:xfrm>
            <a:off x="4199137" y="399495"/>
            <a:ext cx="7643675" cy="6054571"/>
          </a:xfrm>
        </p:spPr>
        <p:txBody>
          <a:bodyPr>
            <a:normAutofit/>
          </a:bodyPr>
          <a:lstStyle/>
          <a:p>
            <a:pPr marL="0" indent="0" algn="ctr">
              <a:buNone/>
            </a:pPr>
            <a:r>
              <a:rPr lang="en-US" sz="4000" dirty="0"/>
              <a:t>Are We Out-Numbered?</a:t>
            </a:r>
          </a:p>
          <a:p>
            <a:pPr marL="0" indent="0" algn="ctr">
              <a:buNone/>
            </a:pPr>
            <a:endParaRPr lang="en-US" sz="4000" dirty="0"/>
          </a:p>
          <a:p>
            <a:pPr marL="0" indent="0" algn="ctr">
              <a:buNone/>
            </a:pPr>
            <a:endParaRPr lang="en-US" sz="4000" dirty="0"/>
          </a:p>
        </p:txBody>
      </p:sp>
      <p:pic>
        <p:nvPicPr>
          <p:cNvPr id="5122" name="Picture 2" descr="Image result for Courts">
            <a:extLst>
              <a:ext uri="{FF2B5EF4-FFF2-40B4-BE49-F238E27FC236}">
                <a16:creationId xmlns:a16="http://schemas.microsoft.com/office/drawing/2014/main" id="{435DF091-C083-4E90-BCF2-00546A360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95" y="141563"/>
            <a:ext cx="3824883" cy="24479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Schools Board">
            <a:extLst>
              <a:ext uri="{FF2B5EF4-FFF2-40B4-BE49-F238E27FC236}">
                <a16:creationId xmlns:a16="http://schemas.microsoft.com/office/drawing/2014/main" id="{725815B5-2750-40F1-867B-B345D0A7A8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6" y="1109661"/>
            <a:ext cx="3916979" cy="22002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8084CD05-CF17-43A6-BD9B-978E19D0EDA0}"/>
              </a:ext>
            </a:extLst>
          </p:cNvPr>
          <p:cNvGraphicFramePr>
            <a:graphicFrameLocks noGrp="1"/>
          </p:cNvGraphicFramePr>
          <p:nvPr>
            <p:extLst>
              <p:ext uri="{D42A27DB-BD31-4B8C-83A1-F6EECF244321}">
                <p14:modId xmlns:p14="http://schemas.microsoft.com/office/powerpoint/2010/main" val="3307978063"/>
              </p:ext>
            </p:extLst>
          </p:nvPr>
        </p:nvGraphicFramePr>
        <p:xfrm>
          <a:off x="4971494" y="1777993"/>
          <a:ext cx="6169982" cy="4678224"/>
        </p:xfrm>
        <a:graphic>
          <a:graphicData uri="http://schemas.openxmlformats.org/drawingml/2006/table">
            <a:tbl>
              <a:tblPr firstRow="1" bandRow="1">
                <a:tableStyleId>{5C22544A-7EE6-4342-B048-85BDC9FD1C3A}</a:tableStyleId>
              </a:tblPr>
              <a:tblGrid>
                <a:gridCol w="4096359">
                  <a:extLst>
                    <a:ext uri="{9D8B030D-6E8A-4147-A177-3AD203B41FA5}">
                      <a16:colId xmlns:a16="http://schemas.microsoft.com/office/drawing/2014/main" val="4105054098"/>
                    </a:ext>
                  </a:extLst>
                </a:gridCol>
                <a:gridCol w="2073623">
                  <a:extLst>
                    <a:ext uri="{9D8B030D-6E8A-4147-A177-3AD203B41FA5}">
                      <a16:colId xmlns:a16="http://schemas.microsoft.com/office/drawing/2014/main" val="3842573147"/>
                    </a:ext>
                  </a:extLst>
                </a:gridCol>
              </a:tblGrid>
              <a:tr h="504768">
                <a:tc>
                  <a:txBody>
                    <a:bodyPr/>
                    <a:lstStyle/>
                    <a:p>
                      <a:pPr algn="ctr"/>
                      <a:r>
                        <a:rPr lang="en-US" dirty="0"/>
                        <a:t>Gallup Poll (125,765 surveyed)</a:t>
                      </a:r>
                    </a:p>
                    <a:p>
                      <a:pPr algn="ctr"/>
                      <a:r>
                        <a:rPr lang="en-US" dirty="0"/>
                        <a:t>throughout all 50 States</a:t>
                      </a:r>
                    </a:p>
                  </a:txBody>
                  <a:tcPr/>
                </a:tc>
                <a:tc>
                  <a:txBody>
                    <a:bodyPr/>
                    <a:lstStyle/>
                    <a:p>
                      <a:pPr algn="ctr"/>
                      <a:r>
                        <a:rPr lang="en-US" dirty="0"/>
                        <a:t>As of 2017</a:t>
                      </a:r>
                    </a:p>
                  </a:txBody>
                  <a:tcPr/>
                </a:tc>
                <a:extLst>
                  <a:ext uri="{0D108BD9-81ED-4DB2-BD59-A6C34878D82A}">
                    <a16:rowId xmlns:a16="http://schemas.microsoft.com/office/drawing/2014/main" val="1336364472"/>
                  </a:ext>
                </a:extLst>
              </a:tr>
              <a:tr h="504768">
                <a:tc>
                  <a:txBody>
                    <a:bodyPr/>
                    <a:lstStyle/>
                    <a:p>
                      <a:pPr algn="ctr"/>
                      <a:r>
                        <a:rPr lang="en-US" dirty="0"/>
                        <a:t>Protestant / Other Christian</a:t>
                      </a:r>
                    </a:p>
                  </a:txBody>
                  <a:tcPr/>
                </a:tc>
                <a:tc>
                  <a:txBody>
                    <a:bodyPr/>
                    <a:lstStyle/>
                    <a:p>
                      <a:pPr algn="ctr"/>
                      <a:r>
                        <a:rPr lang="en-US" dirty="0"/>
                        <a:t>48.5%</a:t>
                      </a:r>
                    </a:p>
                  </a:txBody>
                  <a:tcPr/>
                </a:tc>
                <a:extLst>
                  <a:ext uri="{0D108BD9-81ED-4DB2-BD59-A6C34878D82A}">
                    <a16:rowId xmlns:a16="http://schemas.microsoft.com/office/drawing/2014/main" val="2781785116"/>
                  </a:ext>
                </a:extLst>
              </a:tr>
              <a:tr h="504768">
                <a:tc>
                  <a:txBody>
                    <a:bodyPr/>
                    <a:lstStyle/>
                    <a:p>
                      <a:pPr algn="ctr"/>
                      <a:r>
                        <a:rPr lang="en-US" dirty="0"/>
                        <a:t>Catholic</a:t>
                      </a:r>
                    </a:p>
                  </a:txBody>
                  <a:tcPr/>
                </a:tc>
                <a:tc>
                  <a:txBody>
                    <a:bodyPr/>
                    <a:lstStyle/>
                    <a:p>
                      <a:pPr algn="ctr"/>
                      <a:r>
                        <a:rPr lang="en-US" dirty="0"/>
                        <a:t>22.7%</a:t>
                      </a:r>
                    </a:p>
                  </a:txBody>
                  <a:tcPr/>
                </a:tc>
                <a:extLst>
                  <a:ext uri="{0D108BD9-81ED-4DB2-BD59-A6C34878D82A}">
                    <a16:rowId xmlns:a16="http://schemas.microsoft.com/office/drawing/2014/main" val="2580681658"/>
                  </a:ext>
                </a:extLst>
              </a:tr>
              <a:tr h="504768">
                <a:tc>
                  <a:txBody>
                    <a:bodyPr/>
                    <a:lstStyle/>
                    <a:p>
                      <a:pPr algn="ctr"/>
                      <a:r>
                        <a:rPr lang="en-US" dirty="0"/>
                        <a:t>Mormon</a:t>
                      </a:r>
                    </a:p>
                  </a:txBody>
                  <a:tcPr/>
                </a:tc>
                <a:tc>
                  <a:txBody>
                    <a:bodyPr/>
                    <a:lstStyle/>
                    <a:p>
                      <a:pPr algn="ctr"/>
                      <a:r>
                        <a:rPr lang="en-US" dirty="0"/>
                        <a:t>1.8%</a:t>
                      </a:r>
                    </a:p>
                  </a:txBody>
                  <a:tcPr/>
                </a:tc>
                <a:extLst>
                  <a:ext uri="{0D108BD9-81ED-4DB2-BD59-A6C34878D82A}">
                    <a16:rowId xmlns:a16="http://schemas.microsoft.com/office/drawing/2014/main" val="3686194793"/>
                  </a:ext>
                </a:extLst>
              </a:tr>
              <a:tr h="504768">
                <a:tc>
                  <a:txBody>
                    <a:bodyPr/>
                    <a:lstStyle/>
                    <a:p>
                      <a:pPr algn="ctr"/>
                      <a:r>
                        <a:rPr lang="en-US" dirty="0"/>
                        <a:t>Jewish</a:t>
                      </a:r>
                    </a:p>
                  </a:txBody>
                  <a:tcPr/>
                </a:tc>
                <a:tc>
                  <a:txBody>
                    <a:bodyPr/>
                    <a:lstStyle/>
                    <a:p>
                      <a:pPr algn="ctr"/>
                      <a:r>
                        <a:rPr lang="en-US" dirty="0"/>
                        <a:t>2.1%</a:t>
                      </a:r>
                    </a:p>
                  </a:txBody>
                  <a:tcPr/>
                </a:tc>
                <a:extLst>
                  <a:ext uri="{0D108BD9-81ED-4DB2-BD59-A6C34878D82A}">
                    <a16:rowId xmlns:a16="http://schemas.microsoft.com/office/drawing/2014/main" val="664840172"/>
                  </a:ext>
                </a:extLst>
              </a:tr>
              <a:tr h="504768">
                <a:tc>
                  <a:txBody>
                    <a:bodyPr/>
                    <a:lstStyle/>
                    <a:p>
                      <a:pPr algn="ctr"/>
                      <a:r>
                        <a:rPr lang="en-US" dirty="0"/>
                        <a:t>Muslim</a:t>
                      </a:r>
                    </a:p>
                  </a:txBody>
                  <a:tcPr/>
                </a:tc>
                <a:tc>
                  <a:txBody>
                    <a:bodyPr/>
                    <a:lstStyle/>
                    <a:p>
                      <a:pPr algn="ctr"/>
                      <a:r>
                        <a:rPr lang="en-US" dirty="0"/>
                        <a:t>0.8%</a:t>
                      </a:r>
                    </a:p>
                  </a:txBody>
                  <a:tcPr/>
                </a:tc>
                <a:extLst>
                  <a:ext uri="{0D108BD9-81ED-4DB2-BD59-A6C34878D82A}">
                    <a16:rowId xmlns:a16="http://schemas.microsoft.com/office/drawing/2014/main" val="681741168"/>
                  </a:ext>
                </a:extLst>
              </a:tr>
              <a:tr h="504768">
                <a:tc>
                  <a:txBody>
                    <a:bodyPr/>
                    <a:lstStyle/>
                    <a:p>
                      <a:pPr algn="ctr"/>
                      <a:r>
                        <a:rPr lang="en-US" dirty="0"/>
                        <a:t>Other Non-Christian</a:t>
                      </a:r>
                    </a:p>
                  </a:txBody>
                  <a:tcPr/>
                </a:tc>
                <a:tc>
                  <a:txBody>
                    <a:bodyPr/>
                    <a:lstStyle/>
                    <a:p>
                      <a:pPr algn="ctr"/>
                      <a:r>
                        <a:rPr lang="en-US" dirty="0"/>
                        <a:t>2.9%</a:t>
                      </a:r>
                    </a:p>
                  </a:txBody>
                  <a:tcPr/>
                </a:tc>
                <a:extLst>
                  <a:ext uri="{0D108BD9-81ED-4DB2-BD59-A6C34878D82A}">
                    <a16:rowId xmlns:a16="http://schemas.microsoft.com/office/drawing/2014/main" val="3245160992"/>
                  </a:ext>
                </a:extLst>
              </a:tr>
              <a:tr h="504768">
                <a:tc>
                  <a:txBody>
                    <a:bodyPr/>
                    <a:lstStyle/>
                    <a:p>
                      <a:pPr algn="ctr"/>
                      <a:r>
                        <a:rPr lang="en-US" sz="2000" b="1" dirty="0"/>
                        <a:t>People of Faith Combined</a:t>
                      </a:r>
                    </a:p>
                  </a:txBody>
                  <a:tcPr/>
                </a:tc>
                <a:tc>
                  <a:txBody>
                    <a:bodyPr/>
                    <a:lstStyle/>
                    <a:p>
                      <a:pPr algn="ctr"/>
                      <a:r>
                        <a:rPr lang="en-US" sz="2000" b="1" dirty="0"/>
                        <a:t>78.7%</a:t>
                      </a:r>
                    </a:p>
                  </a:txBody>
                  <a:tcPr/>
                </a:tc>
                <a:extLst>
                  <a:ext uri="{0D108BD9-81ED-4DB2-BD59-A6C34878D82A}">
                    <a16:rowId xmlns:a16="http://schemas.microsoft.com/office/drawing/2014/main" val="3803886209"/>
                  </a:ext>
                </a:extLst>
              </a:tr>
              <a:tr h="504768">
                <a:tc>
                  <a:txBody>
                    <a:bodyPr/>
                    <a:lstStyle/>
                    <a:p>
                      <a:pPr algn="ctr"/>
                      <a:r>
                        <a:rPr lang="en-US" dirty="0"/>
                        <a:t>No Religious Identity</a:t>
                      </a:r>
                    </a:p>
                  </a:txBody>
                  <a:tcPr/>
                </a:tc>
                <a:tc>
                  <a:txBody>
                    <a:bodyPr/>
                    <a:lstStyle/>
                    <a:p>
                      <a:pPr algn="ctr"/>
                      <a:r>
                        <a:rPr lang="en-US" dirty="0"/>
                        <a:t>21.3%</a:t>
                      </a:r>
                    </a:p>
                  </a:txBody>
                  <a:tcPr/>
                </a:tc>
                <a:extLst>
                  <a:ext uri="{0D108BD9-81ED-4DB2-BD59-A6C34878D82A}">
                    <a16:rowId xmlns:a16="http://schemas.microsoft.com/office/drawing/2014/main" val="2586701029"/>
                  </a:ext>
                </a:extLst>
              </a:tr>
            </a:tbl>
          </a:graphicData>
        </a:graphic>
      </p:graphicFrame>
      <p:pic>
        <p:nvPicPr>
          <p:cNvPr id="2050" name="Picture 2" descr="Image result for Senate">
            <a:extLst>
              <a:ext uri="{FF2B5EF4-FFF2-40B4-BE49-F238E27FC236}">
                <a16:creationId xmlns:a16="http://schemas.microsoft.com/office/drawing/2014/main" id="{424C1E01-CF2F-442B-9F27-9A66E44DF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52" y="2010017"/>
            <a:ext cx="3899766" cy="259984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USA Today">
            <a:extLst>
              <a:ext uri="{FF2B5EF4-FFF2-40B4-BE49-F238E27FC236}">
                <a16:creationId xmlns:a16="http://schemas.microsoft.com/office/drawing/2014/main" id="{25C7644D-49CE-4CC3-B883-35DD016AB8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76" y="3396975"/>
            <a:ext cx="4010025" cy="235136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Movie Production">
            <a:extLst>
              <a:ext uri="{FF2B5EF4-FFF2-40B4-BE49-F238E27FC236}">
                <a16:creationId xmlns:a16="http://schemas.microsoft.com/office/drawing/2014/main" id="{3A54B288-A5F1-4FFD-88A1-1E01240FC7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487108"/>
            <a:ext cx="4010025" cy="225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45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1000"/>
                                        <p:tgtEl>
                                          <p:spTgt spid="5124"/>
                                        </p:tgtEl>
                                      </p:cBhvr>
                                    </p:animEffect>
                                    <p:anim calcmode="lin" valueType="num">
                                      <p:cBhvr>
                                        <p:cTn id="8" dur="1000" fill="hold"/>
                                        <p:tgtEl>
                                          <p:spTgt spid="5124"/>
                                        </p:tgtEl>
                                        <p:attrNameLst>
                                          <p:attrName>ppt_x</p:attrName>
                                        </p:attrNameLst>
                                      </p:cBhvr>
                                      <p:tavLst>
                                        <p:tav tm="0">
                                          <p:val>
                                            <p:strVal val="#ppt_x"/>
                                          </p:val>
                                        </p:tav>
                                        <p:tav tm="100000">
                                          <p:val>
                                            <p:strVal val="#ppt_x"/>
                                          </p:val>
                                        </p:tav>
                                      </p:tavLst>
                                    </p:anim>
                                    <p:anim calcmode="lin" valueType="num">
                                      <p:cBhvr>
                                        <p:cTn id="9"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6"/>
                                        </p:tgtEl>
                                        <p:attrNameLst>
                                          <p:attrName>style.visibility</p:attrName>
                                        </p:attrNameLst>
                                      </p:cBhvr>
                                      <p:to>
                                        <p:strVal val="visible"/>
                                      </p:to>
                                    </p:set>
                                    <p:animEffect transition="in" filter="fade">
                                      <p:cBhvr>
                                        <p:cTn id="21" dur="1000"/>
                                        <p:tgtEl>
                                          <p:spTgt spid="5126"/>
                                        </p:tgtEl>
                                      </p:cBhvr>
                                    </p:animEffect>
                                    <p:anim calcmode="lin" valueType="num">
                                      <p:cBhvr>
                                        <p:cTn id="22" dur="1000" fill="hold"/>
                                        <p:tgtEl>
                                          <p:spTgt spid="5126"/>
                                        </p:tgtEl>
                                        <p:attrNameLst>
                                          <p:attrName>ppt_x</p:attrName>
                                        </p:attrNameLst>
                                      </p:cBhvr>
                                      <p:tavLst>
                                        <p:tav tm="0">
                                          <p:val>
                                            <p:strVal val="#ppt_x"/>
                                          </p:val>
                                        </p:tav>
                                        <p:tav tm="100000">
                                          <p:val>
                                            <p:strVal val="#ppt_x"/>
                                          </p:val>
                                        </p:tav>
                                      </p:tavLst>
                                    </p:anim>
                                    <p:anim calcmode="lin" valueType="num">
                                      <p:cBhvr>
                                        <p:cTn id="23"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8"/>
                                        </p:tgtEl>
                                        <p:attrNameLst>
                                          <p:attrName>style.visibility</p:attrName>
                                        </p:attrNameLst>
                                      </p:cBhvr>
                                      <p:to>
                                        <p:strVal val="visible"/>
                                      </p:to>
                                    </p:set>
                                    <p:animEffect transition="in" filter="fade">
                                      <p:cBhvr>
                                        <p:cTn id="28" dur="1000"/>
                                        <p:tgtEl>
                                          <p:spTgt spid="5128"/>
                                        </p:tgtEl>
                                      </p:cBhvr>
                                    </p:animEffect>
                                    <p:anim calcmode="lin" valueType="num">
                                      <p:cBhvr>
                                        <p:cTn id="29" dur="1000" fill="hold"/>
                                        <p:tgtEl>
                                          <p:spTgt spid="5128"/>
                                        </p:tgtEl>
                                        <p:attrNameLst>
                                          <p:attrName>ppt_x</p:attrName>
                                        </p:attrNameLst>
                                      </p:cBhvr>
                                      <p:tavLst>
                                        <p:tav tm="0">
                                          <p:val>
                                            <p:strVal val="#ppt_x"/>
                                          </p:val>
                                        </p:tav>
                                        <p:tav tm="100000">
                                          <p:val>
                                            <p:strVal val="#ppt_x"/>
                                          </p:val>
                                        </p:tav>
                                      </p:tavLst>
                                    </p:anim>
                                    <p:anim calcmode="lin" valueType="num">
                                      <p:cBhvr>
                                        <p:cTn id="30" dur="1000" fill="hold"/>
                                        <p:tgtEl>
                                          <p:spTgt spid="512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1000"/>
                                        <p:tgtEl>
                                          <p:spTgt spid="3">
                                            <p:txEl>
                                              <p:pRg st="0" end="0"/>
                                            </p:txEl>
                                          </p:spTgt>
                                        </p:tgtEl>
                                      </p:cBhvr>
                                    </p:animEffect>
                                    <p:anim calcmode="lin" valueType="num">
                                      <p:cBhvr>
                                        <p:cTn id="3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otalTime>610</TotalTime>
  <Words>709</Words>
  <Application>Microsoft Office PowerPoint</Application>
  <PresentationFormat>Widescreen</PresentationFormat>
  <Paragraphs>71</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Bookman Old Style</vt:lpstr>
      <vt:lpstr>Calibri</vt:lpstr>
      <vt:lpstr>Rockwell</vt:lpstr>
      <vt:lpstr>Damask</vt:lpstr>
      <vt:lpstr>America’s Christian Heritage</vt:lpstr>
      <vt:lpstr>Not to dampen your mood further</vt:lpstr>
      <vt:lpstr>Jane Doe vs Santa Fe Independent School District (2000)</vt:lpstr>
      <vt:lpstr>PowerPoint Presentation</vt:lpstr>
      <vt:lpstr>Required Reading in California  Elementary Schools</vt:lpstr>
      <vt:lpstr>Masterpiece Cakeshop   vs  Colorado civil rights commission (2018)</vt:lpstr>
      <vt:lpstr>How did we get here?</vt:lpstr>
      <vt:lpstr>We (believers) have a highly diminished voice in key areas of influence</vt:lpstr>
      <vt:lpstr>PowerPoint Presentation</vt:lpstr>
      <vt:lpstr>PowerPoint Presentation</vt:lpstr>
      <vt:lpstr>PowerPoint Presentation</vt:lpstr>
      <vt:lpstr>PowerPoint Presentation</vt:lpstr>
      <vt:lpstr>PowerPoint Presentation</vt:lpstr>
      <vt:lpstr>What do we do from here?</vt:lpstr>
      <vt:lpstr>“Pray”</vt:lpstr>
      <vt:lpstr>“Act”</vt:lpstr>
      <vt:lpstr>Don’t lose hope</vt:lpstr>
      <vt:lpstr>PowerPoint Presentation</vt:lpstr>
      <vt:lpstr>PowerPoint Presentation</vt:lpstr>
      <vt:lpstr>Thank you for participating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Americas Christian Heritage</dc:title>
  <dc:creator>Michael Vogt</dc:creator>
  <cp:lastModifiedBy>Michael Vogt</cp:lastModifiedBy>
  <cp:revision>13</cp:revision>
  <dcterms:created xsi:type="dcterms:W3CDTF">2019-02-09T18:52:18Z</dcterms:created>
  <dcterms:modified xsi:type="dcterms:W3CDTF">2019-02-10T13:03:20Z</dcterms:modified>
</cp:coreProperties>
</file>